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21383625" cy="30275213"/>
  <p:notesSz cx="6858000" cy="9144000"/>
  <p:embeddedFontLst>
    <p:embeddedFont>
      <p:font typeface="Open Sans" panose="020B0606030504020204" pitchFamily="34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9536">
          <p15:clr>
            <a:srgbClr val="A4A3A4"/>
          </p15:clr>
        </p15:guide>
        <p15:guide id="2" pos="6690" userDrawn="1">
          <p15:clr>
            <a:srgbClr val="A4A3A4"/>
          </p15:clr>
        </p15:guide>
      </p15:sldGuideLst>
    </p:ext>
    <p:ext uri="GoogleSlidesCustomDataVersion2">
      <go:slidesCustomData xmlns=""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r:id="rId11" roundtripDataSignature="AMtx7mjTS5ceBfN/PIZ+pUEDwFAR/3AYZA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2E3F818-41BF-029B-9E96-2E56E2F4B05F}" name="Irina Saur-Amaral" initials="IS" userId="S::isaur_ua.pt#ext#@uminho365.onmicrosoft.com::b4e58072-cdb3-4c4a-bb7a-a1e163a7778d" providerId="AD"/>
  <p188:author id="{04B2AD60-DF29-7E03-9304-0262389DE250}" name="Sara Cruz C" initials="SC" userId="cb787f5f7532db3b" providerId="Windows Live"/>
  <p188:author id="{E2C1DD99-F6AA-D1E7-29C5-0776004FB329}" name="Maria do Carmo Castro Correia" initials="MC" userId="S::mcorreia@ipca.pt::84206318-da43-4392-8997-8e9f8dd91c7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07861D-DCF5-40DC-9640-9A74F4B342A5}" v="2" dt="2025-01-30T09:49:50.6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41" autoAdjust="0"/>
    <p:restoredTop sz="94660"/>
  </p:normalViewPr>
  <p:slideViewPr>
    <p:cSldViewPr snapToGrid="0">
      <p:cViewPr varScale="1">
        <p:scale>
          <a:sx n="15" d="100"/>
          <a:sy n="15" d="100"/>
        </p:scale>
        <p:origin x="2796" y="84"/>
      </p:cViewPr>
      <p:guideLst>
        <p:guide orient="horz" pos="9536"/>
        <p:guide pos="669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viewProps" Target="view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font" Target="fonts/font1.fntdata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customschemas.google.com/relationships/presentationmetadata" Target="metadata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do Carmo Castro Correia" userId="84206318-da43-4392-8997-8e9f8dd91c7d" providerId="ADAL" clId="{5A07861D-DCF5-40DC-9640-9A74F4B342A5}"/>
    <pc:docChg chg="custSel modSld">
      <pc:chgData name="Maria do Carmo Castro Correia" userId="84206318-da43-4392-8997-8e9f8dd91c7d" providerId="ADAL" clId="{5A07861D-DCF5-40DC-9640-9A74F4B342A5}" dt="2025-01-30T11:12:54.540" v="414" actId="20577"/>
      <pc:docMkLst>
        <pc:docMk/>
      </pc:docMkLst>
      <pc:sldChg chg="addSp delSp modSp mod">
        <pc:chgData name="Maria do Carmo Castro Correia" userId="84206318-da43-4392-8997-8e9f8dd91c7d" providerId="ADAL" clId="{5A07861D-DCF5-40DC-9640-9A74F4B342A5}" dt="2025-01-30T11:12:54.540" v="414" actId="20577"/>
        <pc:sldMkLst>
          <pc:docMk/>
          <pc:sldMk cId="0" sldId="256"/>
        </pc:sldMkLst>
        <pc:spChg chg="mod">
          <ac:chgData name="Maria do Carmo Castro Correia" userId="84206318-da43-4392-8997-8e9f8dd91c7d" providerId="ADAL" clId="{5A07861D-DCF5-40DC-9640-9A74F4B342A5}" dt="2025-01-30T11:10:57.084" v="375" actId="6549"/>
          <ac:spMkLst>
            <pc:docMk/>
            <pc:sldMk cId="0" sldId="256"/>
            <ac:spMk id="3" creationId="{5925FAA5-E19F-2A48-D87D-1A2FDBAAE98C}"/>
          </ac:spMkLst>
        </pc:spChg>
        <pc:spChg chg="mod">
          <ac:chgData name="Maria do Carmo Castro Correia" userId="84206318-da43-4392-8997-8e9f8dd91c7d" providerId="ADAL" clId="{5A07861D-DCF5-40DC-9640-9A74F4B342A5}" dt="2025-01-30T09:39:23.370" v="42" actId="20577"/>
          <ac:spMkLst>
            <pc:docMk/>
            <pc:sldMk cId="0" sldId="256"/>
            <ac:spMk id="5" creationId="{176853AC-0799-19A6-1073-893A5C7D1621}"/>
          </ac:spMkLst>
        </pc:spChg>
        <pc:spChg chg="mod">
          <ac:chgData name="Maria do Carmo Castro Correia" userId="84206318-da43-4392-8997-8e9f8dd91c7d" providerId="ADAL" clId="{5A07861D-DCF5-40DC-9640-9A74F4B342A5}" dt="2025-01-30T11:12:54.540" v="414" actId="20577"/>
          <ac:spMkLst>
            <pc:docMk/>
            <pc:sldMk cId="0" sldId="256"/>
            <ac:spMk id="9" creationId="{57F8939B-72E8-3451-9A87-377E1336087F}"/>
          </ac:spMkLst>
        </pc:spChg>
        <pc:spChg chg="mod">
          <ac:chgData name="Maria do Carmo Castro Correia" userId="84206318-da43-4392-8997-8e9f8dd91c7d" providerId="ADAL" clId="{5A07861D-DCF5-40DC-9640-9A74F4B342A5}" dt="2025-01-30T11:12:08.632" v="388" actId="6549"/>
          <ac:spMkLst>
            <pc:docMk/>
            <pc:sldMk cId="0" sldId="256"/>
            <ac:spMk id="11" creationId="{2FDDCF96-7F87-5255-A94F-645760105483}"/>
          </ac:spMkLst>
        </pc:spChg>
        <pc:spChg chg="mod">
          <ac:chgData name="Maria do Carmo Castro Correia" userId="84206318-da43-4392-8997-8e9f8dd91c7d" providerId="ADAL" clId="{5A07861D-DCF5-40DC-9640-9A74F4B342A5}" dt="2025-01-30T09:50:18.048" v="69" actId="6549"/>
          <ac:spMkLst>
            <pc:docMk/>
            <pc:sldMk cId="0" sldId="256"/>
            <ac:spMk id="13" creationId="{35BDCE03-60A3-C73B-6F6C-5061DFB1F3F7}"/>
          </ac:spMkLst>
        </pc:spChg>
        <pc:spChg chg="mod">
          <ac:chgData name="Maria do Carmo Castro Correia" userId="84206318-da43-4392-8997-8e9f8dd91c7d" providerId="ADAL" clId="{5A07861D-DCF5-40DC-9640-9A74F4B342A5}" dt="2025-01-30T09:55:18.920" v="82" actId="20577"/>
          <ac:spMkLst>
            <pc:docMk/>
            <pc:sldMk cId="0" sldId="256"/>
            <ac:spMk id="14" creationId="{983CBB64-D1D4-5348-551F-8D732722391F}"/>
          </ac:spMkLst>
        </pc:spChg>
        <pc:picChg chg="add del">
          <ac:chgData name="Maria do Carmo Castro Correia" userId="84206318-da43-4392-8997-8e9f8dd91c7d" providerId="ADAL" clId="{5A07861D-DCF5-40DC-9640-9A74F4B342A5}" dt="2025-01-30T09:51:38.894" v="74" actId="478"/>
          <ac:picMkLst>
            <pc:docMk/>
            <pc:sldMk cId="0" sldId="256"/>
            <ac:picMk id="6" creationId="{7FD1039F-81BF-B46C-B307-0C2B179FFCB4}"/>
          </ac:picMkLst>
        </pc:picChg>
        <pc:picChg chg="add mod">
          <ac:chgData name="Maria do Carmo Castro Correia" userId="84206318-da43-4392-8997-8e9f8dd91c7d" providerId="ADAL" clId="{5A07861D-DCF5-40DC-9640-9A74F4B342A5}" dt="2025-01-30T09:51:01.846" v="72" actId="14100"/>
          <ac:picMkLst>
            <pc:docMk/>
            <pc:sldMk cId="0" sldId="256"/>
            <ac:picMk id="10" creationId="{F7F2FA24-9448-09CB-96E6-F36841D894C4}"/>
          </ac:picMkLst>
        </pc:picChg>
        <pc:picChg chg="add mod">
          <ac:chgData name="Maria do Carmo Castro Correia" userId="84206318-da43-4392-8997-8e9f8dd91c7d" providerId="ADAL" clId="{5A07861D-DCF5-40DC-9640-9A74F4B342A5}" dt="2025-01-30T09:51:04.806" v="73" actId="14100"/>
          <ac:picMkLst>
            <pc:docMk/>
            <pc:sldMk cId="0" sldId="256"/>
            <ac:picMk id="21" creationId="{F7A0BA1A-D0C4-20C4-1CA0-7D84815F9B13}"/>
          </ac:picMkLst>
        </pc:picChg>
        <pc:picChg chg="add mod">
          <ac:chgData name="Maria do Carmo Castro Correia" userId="84206318-da43-4392-8997-8e9f8dd91c7d" providerId="ADAL" clId="{5A07861D-DCF5-40DC-9640-9A74F4B342A5}" dt="2025-01-30T09:53:37.824" v="77" actId="14100"/>
          <ac:picMkLst>
            <pc:docMk/>
            <pc:sldMk cId="0" sldId="256"/>
            <ac:picMk id="24" creationId="{3520383F-8131-42B8-E2AB-2E953DEA5FC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Objeto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1087140" y="8442358"/>
            <a:ext cx="19209345" cy="184433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e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4779658" y="12134875"/>
            <a:ext cx="25656844" cy="4610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4575678" y="7657679"/>
            <a:ext cx="25656844" cy="13565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o de Título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31"/>
              <a:buFont typeface="Calibri"/>
              <a:buNone/>
              <a:defRPr sz="1403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5612"/>
              <a:buNone/>
              <a:defRPr sz="5612"/>
            </a:lvl1pPr>
            <a:lvl2pPr lvl="1" algn="ctr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677"/>
              <a:buNone/>
              <a:defRPr sz="4677"/>
            </a:lvl2pPr>
            <a:lvl3pPr lvl="2" algn="ctr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209"/>
              <a:buNone/>
              <a:defRPr sz="4209"/>
            </a:lvl3pPr>
            <a:lvl4pPr lvl="3" algn="ctr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/>
            </a:lvl4pPr>
            <a:lvl5pPr lvl="4" algn="ctr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/>
            </a:lvl5pPr>
            <a:lvl6pPr lvl="5" algn="ctr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/>
            </a:lvl6pPr>
            <a:lvl7pPr lvl="6" algn="ctr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/>
            </a:lvl7pPr>
            <a:lvl8pPr lvl="7" algn="ctr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/>
            </a:lvl8pPr>
            <a:lvl9pPr lvl="8" algn="ctr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cção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31"/>
              <a:buFont typeface="Calibri"/>
              <a:buNone/>
              <a:defRPr sz="1403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5612"/>
              <a:buNone/>
              <a:defRPr sz="5612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rgbClr val="888888"/>
              </a:buClr>
              <a:buSzPts val="4677"/>
              <a:buNone/>
              <a:defRPr sz="4677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rgbClr val="888888"/>
              </a:buClr>
              <a:buSzPts val="4209"/>
              <a:buNone/>
              <a:defRPr sz="4209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rgbClr val="888888"/>
              </a:buClr>
              <a:buSzPts val="3742"/>
              <a:buNone/>
              <a:defRPr sz="3741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rgbClr val="888888"/>
              </a:buClr>
              <a:buSzPts val="3742"/>
              <a:buNone/>
              <a:defRPr sz="3741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rgbClr val="888888"/>
              </a:buClr>
              <a:buSzPts val="3742"/>
              <a:buNone/>
              <a:defRPr sz="3741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rgbClr val="888888"/>
              </a:buClr>
              <a:buSzPts val="3742"/>
              <a:buNone/>
              <a:defRPr sz="3741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rgbClr val="888888"/>
              </a:buClr>
              <a:buSzPts val="3742"/>
              <a:buNone/>
              <a:defRPr sz="3741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rgbClr val="888888"/>
              </a:buClr>
              <a:buSzPts val="3742"/>
              <a:buNone/>
              <a:defRPr sz="3741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Duplo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1470124" y="8059374"/>
            <a:ext cx="9088041" cy="19209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10825460" y="8059374"/>
            <a:ext cx="9088041" cy="19209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5612"/>
              <a:buNone/>
              <a:defRPr sz="5612" b="1"/>
            </a:lvl1pPr>
            <a:lvl2pPr marL="914400" lvl="1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677"/>
              <a:buNone/>
              <a:defRPr sz="4677" b="1"/>
            </a:lvl2pPr>
            <a:lvl3pPr marL="1371600" lvl="2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209"/>
              <a:buNone/>
              <a:defRPr sz="4209" b="1"/>
            </a:lvl3pPr>
            <a:lvl4pPr marL="1828800" lvl="3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 b="1"/>
            </a:lvl4pPr>
            <a:lvl5pPr marL="2286000" lvl="4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 b="1"/>
            </a:lvl5pPr>
            <a:lvl6pPr marL="2743200" lvl="5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 b="1"/>
            </a:lvl6pPr>
            <a:lvl7pPr marL="3200400" lvl="6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 b="1"/>
            </a:lvl7pPr>
            <a:lvl8pPr marL="3657600" lvl="7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 b="1"/>
            </a:lvl8pPr>
            <a:lvl9pPr marL="4114800" lvl="8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1472912" y="11058863"/>
            <a:ext cx="9046274" cy="16265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10825461" y="7421634"/>
            <a:ext cx="9090826" cy="36372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5612"/>
              <a:buNone/>
              <a:defRPr sz="5612" b="1"/>
            </a:lvl1pPr>
            <a:lvl2pPr marL="914400" lvl="1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677"/>
              <a:buNone/>
              <a:defRPr sz="4677" b="1"/>
            </a:lvl2pPr>
            <a:lvl3pPr marL="1371600" lvl="2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209"/>
              <a:buNone/>
              <a:defRPr sz="4209" b="1"/>
            </a:lvl3pPr>
            <a:lvl4pPr marL="1828800" lvl="3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 b="1"/>
            </a:lvl4pPr>
            <a:lvl5pPr marL="2286000" lvl="4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 b="1"/>
            </a:lvl5pPr>
            <a:lvl6pPr marL="2743200" lvl="5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 b="1"/>
            </a:lvl6pPr>
            <a:lvl7pPr marL="3200400" lvl="6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 b="1"/>
            </a:lvl7pPr>
            <a:lvl8pPr marL="3657600" lvl="7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 b="1"/>
            </a:lvl8pPr>
            <a:lvl9pPr marL="4114800" lvl="8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10825461" y="11058863"/>
            <a:ext cx="9090826" cy="16265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483"/>
              <a:buFont typeface="Calibri"/>
              <a:buNone/>
              <a:defRPr sz="7483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9090826" y="4359077"/>
            <a:ext cx="10825460" cy="21515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70377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7483"/>
              <a:buChar char="•"/>
              <a:defRPr sz="7483"/>
            </a:lvl1pPr>
            <a:lvl2pPr marL="914400" lvl="1" indent="-644398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6548"/>
              <a:buChar char="•"/>
              <a:defRPr sz="6548"/>
            </a:lvl2pPr>
            <a:lvl3pPr marL="1371600" lvl="2" indent="-584962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5612"/>
              <a:buChar char="•"/>
              <a:defRPr sz="5612"/>
            </a:lvl3pPr>
            <a:lvl4pPr marL="1828800" lvl="3" indent="-525589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677"/>
              <a:buChar char="•"/>
              <a:defRPr sz="4677"/>
            </a:lvl4pPr>
            <a:lvl5pPr marL="2286000" lvl="4" indent="-525589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677"/>
              <a:buChar char="•"/>
              <a:defRPr sz="4677"/>
            </a:lvl5pPr>
            <a:lvl6pPr marL="2743200" lvl="5" indent="-525589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677"/>
              <a:buChar char="•"/>
              <a:defRPr sz="4677"/>
            </a:lvl6pPr>
            <a:lvl7pPr marL="3200400" lvl="6" indent="-525589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677"/>
              <a:buChar char="•"/>
              <a:defRPr sz="4677"/>
            </a:lvl7pPr>
            <a:lvl8pPr marL="3657600" lvl="7" indent="-525589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677"/>
              <a:buChar char="•"/>
              <a:defRPr sz="4677"/>
            </a:lvl8pPr>
            <a:lvl9pPr marL="4114800" lvl="8" indent="-525589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677"/>
              <a:buChar char="•"/>
              <a:defRPr sz="4677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1472909" y="9082564"/>
            <a:ext cx="6896776" cy="16826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/>
            </a:lvl1pPr>
            <a:lvl2pPr marL="914400" lvl="1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274"/>
              <a:buNone/>
              <a:defRPr sz="3274"/>
            </a:lvl2pPr>
            <a:lvl3pPr marL="1371600" lvl="2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806"/>
              <a:buNone/>
              <a:defRPr sz="2806"/>
            </a:lvl3pPr>
            <a:lvl4pPr marL="1828800" lvl="3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4pPr>
            <a:lvl5pPr marL="2286000" lvl="4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5pPr>
            <a:lvl6pPr marL="2743200" lvl="5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6pPr>
            <a:lvl7pPr marL="3200400" lvl="6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7pPr>
            <a:lvl8pPr marL="3657600" lvl="7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8pPr>
            <a:lvl9pPr marL="4114800" lvl="8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483"/>
              <a:buFont typeface="Calibri"/>
              <a:buNone/>
              <a:defRPr sz="7483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9090826" y="4359077"/>
            <a:ext cx="10825460" cy="21515024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1472909" y="9082564"/>
            <a:ext cx="6896776" cy="16826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/>
            </a:lvl1pPr>
            <a:lvl2pPr marL="914400" lvl="1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274"/>
              <a:buNone/>
              <a:defRPr sz="3274"/>
            </a:lvl2pPr>
            <a:lvl3pPr marL="1371600" lvl="2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806"/>
              <a:buNone/>
              <a:defRPr sz="2806"/>
            </a:lvl3pPr>
            <a:lvl4pPr marL="1828800" lvl="3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4pPr>
            <a:lvl5pPr marL="2286000" lvl="4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5pPr>
            <a:lvl6pPr marL="2743200" lvl="5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6pPr>
            <a:lvl7pPr marL="3200400" lvl="6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7pPr>
            <a:lvl8pPr marL="3657600" lvl="7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8pPr>
            <a:lvl9pPr marL="4114800" lvl="8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289"/>
              <a:buFont typeface="Calibri"/>
              <a:buNone/>
              <a:defRPr sz="1028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644398" algn="l" rtl="0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6548"/>
              <a:buFont typeface="Arial"/>
              <a:buChar char="•"/>
              <a:defRPr sz="654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84962" algn="l" rtl="0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5612"/>
              <a:buFont typeface="Arial"/>
              <a:buChar char="•"/>
              <a:defRPr sz="56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25589" algn="l" rtl="0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677"/>
              <a:buFont typeface="Arial"/>
              <a:buChar char="•"/>
              <a:defRPr sz="467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95871" algn="l" rtl="0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209"/>
              <a:buFont typeface="Arial"/>
              <a:buChar char="•"/>
              <a:defRPr sz="4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95871" algn="l" rtl="0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209"/>
              <a:buFont typeface="Arial"/>
              <a:buChar char="•"/>
              <a:defRPr sz="4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95871" algn="l" rtl="0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209"/>
              <a:buFont typeface="Arial"/>
              <a:buChar char="•"/>
              <a:defRPr sz="4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95871" algn="l" rtl="0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209"/>
              <a:buFont typeface="Arial"/>
              <a:buChar char="•"/>
              <a:defRPr sz="4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95871" algn="l" rtl="0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209"/>
              <a:buFont typeface="Arial"/>
              <a:buChar char="•"/>
              <a:defRPr sz="4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95871" algn="l" rtl="0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209"/>
              <a:buFont typeface="Arial"/>
              <a:buChar char="•"/>
              <a:defRPr sz="4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11" Type="http://schemas.openxmlformats.org/officeDocument/2006/relationships/image" Target="../media/image9.JPG"/><Relationship Id="rId5" Type="http://schemas.openxmlformats.org/officeDocument/2006/relationships/image" Target="../media/image3.JPG"/><Relationship Id="rId10" Type="http://schemas.openxmlformats.org/officeDocument/2006/relationships/image" Target="../media/image8.pn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áfico 3">
            <a:extLst>
              <a:ext uri="{FF2B5EF4-FFF2-40B4-BE49-F238E27FC236}">
                <a16:creationId xmlns:a16="http://schemas.microsoft.com/office/drawing/2014/main" id="{18AA2C89-6DB5-4AF7-F4C6-D31D21E1EF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82577" y="148709"/>
            <a:ext cx="20745445" cy="5301221"/>
          </a:xfrm>
          <a:prstGeom prst="rect">
            <a:avLst/>
          </a:prstGeom>
        </p:spPr>
      </p:pic>
      <p:sp>
        <p:nvSpPr>
          <p:cNvPr id="85" name="Google Shape;85;p1"/>
          <p:cNvSpPr txBox="1"/>
          <p:nvPr/>
        </p:nvSpPr>
        <p:spPr>
          <a:xfrm>
            <a:off x="1108242" y="6273931"/>
            <a:ext cx="19253100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4800" b="1" i="0" u="none" strike="noStrike" cap="none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Utilização da digitalização para a avaliação formal e não formal </a:t>
            </a:r>
            <a:endParaRPr dirty="0">
              <a:solidFill>
                <a:srgbClr val="0000FF"/>
              </a:solidFill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1108242" y="7814661"/>
            <a:ext cx="8839200" cy="406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800" b="1" i="0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RESUMO </a:t>
            </a:r>
            <a:endParaRPr dirty="0"/>
          </a:p>
        </p:txBody>
      </p:sp>
      <p:sp>
        <p:nvSpPr>
          <p:cNvPr id="90" name="Google Shape;90;p1"/>
          <p:cNvSpPr txBox="1"/>
          <p:nvPr/>
        </p:nvSpPr>
        <p:spPr>
          <a:xfrm>
            <a:off x="1108242" y="7102652"/>
            <a:ext cx="88392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800" b="1" dirty="0">
                <a:latin typeface="Open Sans"/>
                <a:ea typeface="Open Sans"/>
                <a:cs typeface="Open Sans"/>
                <a:sym typeface="Open Sans"/>
              </a:rPr>
              <a:t>Maria do Carmo Correia, IPCA, mcorreia@ipca.pt</a:t>
            </a:r>
            <a:endParaRPr dirty="0"/>
          </a:p>
        </p:txBody>
      </p:sp>
      <p:sp>
        <p:nvSpPr>
          <p:cNvPr id="91" name="Google Shape;91;p1"/>
          <p:cNvSpPr txBox="1"/>
          <p:nvPr/>
        </p:nvSpPr>
        <p:spPr>
          <a:xfrm>
            <a:off x="1397000" y="29498977"/>
            <a:ext cx="8839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800" b="1" dirty="0">
                <a:solidFill>
                  <a:srgbClr val="0000FF"/>
                </a:solidFill>
                <a:latin typeface="Open Sans"/>
                <a:ea typeface="Open Sans"/>
                <a:cs typeface="Open Sans"/>
                <a:sym typeface="Open Sans"/>
              </a:rPr>
              <a:t>NÍVEL INTERMÉDIO EPIC. 2024/2025</a:t>
            </a:r>
            <a:endParaRPr dirty="0">
              <a:solidFill>
                <a:srgbClr val="0000FF"/>
              </a:solidFill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1108242" y="5938140"/>
            <a:ext cx="88392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800" b="1" dirty="0">
                <a:latin typeface="Open Sans"/>
                <a:ea typeface="Open Sans"/>
                <a:cs typeface="Open Sans"/>
                <a:sym typeface="Open Sans"/>
              </a:rPr>
              <a:t>PERCURSO + Digital</a:t>
            </a:r>
            <a:r>
              <a:rPr lang="pt-PT" sz="1800" b="1" i="0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dirty="0"/>
          </a:p>
        </p:txBody>
      </p:sp>
      <p:sp>
        <p:nvSpPr>
          <p:cNvPr id="3" name="Google Shape;86;p1">
            <a:extLst>
              <a:ext uri="{FF2B5EF4-FFF2-40B4-BE49-F238E27FC236}">
                <a16:creationId xmlns:a16="http://schemas.microsoft.com/office/drawing/2014/main" id="{5925FAA5-E19F-2A48-D87D-1A2FDBAAE98C}"/>
              </a:ext>
            </a:extLst>
          </p:cNvPr>
          <p:cNvSpPr txBox="1"/>
          <p:nvPr/>
        </p:nvSpPr>
        <p:spPr>
          <a:xfrm>
            <a:off x="1169150" y="8267164"/>
            <a:ext cx="19253100" cy="1384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 estudantes que atualmente frequentam o ensino superior pertencem à Geração Z, a primeira a crescer num mundo totalmente digital, onde a internet e a tecnologia sempre fizeram parte do seu quotidiano. Assim, é essencial que as metodologias de ensino se ajustem a esta nova realidade. À semelhança do estudo de </a:t>
            </a:r>
            <a:r>
              <a:rPr lang="pt-PT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Bullón</a:t>
            </a:r>
            <a:r>
              <a:rPr lang="pt-PT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</a:t>
            </a:r>
            <a:r>
              <a:rPr lang="pt-PT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al. (2018), este trabalho investiga o grau de satisfação dos estudantes do 2.º ano, do ano letivo 2024/2025, da Licenciatura em Finanças relativamente à </a:t>
            </a:r>
            <a:r>
              <a:rPr lang="pt-PT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gamificação</a:t>
            </a:r>
            <a:r>
              <a:rPr lang="pt-PT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como estratégia de avaliação não formal, recorrendo às aplicações </a:t>
            </a:r>
            <a:r>
              <a:rPr lang="pt-PT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Socrative</a:t>
            </a:r>
            <a:r>
              <a:rPr lang="pt-PT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pt-PT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Kahoot</a:t>
            </a:r>
            <a:r>
              <a:rPr lang="pt-PT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no ensino de conteúdos financeiros empresariais. A </a:t>
            </a:r>
            <a:r>
              <a:rPr lang="pt-PT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gamificação</a:t>
            </a:r>
            <a:r>
              <a:rPr lang="pt-PT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segundo </a:t>
            </a:r>
            <a:r>
              <a:rPr lang="pt-PT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Bullón</a:t>
            </a:r>
            <a:r>
              <a:rPr lang="pt-PT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</a:t>
            </a:r>
            <a:r>
              <a:rPr lang="pt-PT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al. (2018) e </a:t>
            </a:r>
            <a:r>
              <a:rPr lang="pt-PT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Ouahbi</a:t>
            </a:r>
            <a:r>
              <a:rPr lang="pt-PT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</a:t>
            </a:r>
            <a:r>
              <a:rPr lang="pt-PT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al. (2021), ao integrar elementos lúdicos no ensino, constitui uma prática pedagógica eficaz, promovendo um maior envolvimento dos discentes. Para aferir a satisfação dos estudantes, aplicaram-se questionários. Além disso, analisaram-se as perceções dos mesmos sobre a avaliação formal online, comparando Teste Escrito Presencial e Teste Digital Presencial. Esta investigação corrobora os resultados dos estudos de </a:t>
            </a:r>
            <a:r>
              <a:rPr lang="pt-PT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Bullón</a:t>
            </a:r>
            <a:r>
              <a:rPr lang="pt-PT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</a:t>
            </a:r>
            <a:r>
              <a:rPr lang="pt-PT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al. (2018) e </a:t>
            </a:r>
            <a:r>
              <a:rPr lang="pt-PT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Ouahbi</a:t>
            </a:r>
            <a:r>
              <a:rPr lang="pt-PT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</a:t>
            </a:r>
            <a:r>
              <a:rPr lang="pt-PT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al. (2021) evidenciando que o uso do Kahoot e do </a:t>
            </a:r>
            <a:r>
              <a:rPr lang="pt-PT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Socrative</a:t>
            </a:r>
            <a:r>
              <a:rPr lang="pt-PT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são bem-vindos. Tal como de </a:t>
            </a:r>
            <a:r>
              <a:rPr lang="pt-PT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Bullón</a:t>
            </a:r>
            <a:r>
              <a:rPr lang="pt-PT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</a:t>
            </a:r>
            <a:r>
              <a:rPr lang="pt-PT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al. (2018), observa-se que somente quando se questiona se estas aplicações ajudam a frequentar as aulas o grau de satisfação diminui.</a:t>
            </a: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89;p1">
            <a:extLst>
              <a:ext uri="{FF2B5EF4-FFF2-40B4-BE49-F238E27FC236}">
                <a16:creationId xmlns:a16="http://schemas.microsoft.com/office/drawing/2014/main" id="{176853AC-0799-19A6-1073-893A5C7D1621}"/>
              </a:ext>
            </a:extLst>
          </p:cNvPr>
          <p:cNvSpPr txBox="1"/>
          <p:nvPr/>
        </p:nvSpPr>
        <p:spPr>
          <a:xfrm>
            <a:off x="1169150" y="10078048"/>
            <a:ext cx="929490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200" dirty="0">
                <a:latin typeface="Open Sans"/>
                <a:ea typeface="Open Sans"/>
                <a:cs typeface="Open Sans"/>
                <a:sym typeface="Open Sans"/>
              </a:rPr>
              <a:t>kahoot, “</a:t>
            </a:r>
            <a:r>
              <a:rPr lang="pt-PT" sz="1200" dirty="0" err="1">
                <a:latin typeface="Open Sans"/>
                <a:ea typeface="Open Sans"/>
                <a:cs typeface="Open Sans"/>
                <a:sym typeface="Open Sans"/>
              </a:rPr>
              <a:t>Socrative</a:t>
            </a:r>
            <a:r>
              <a:rPr lang="pt-PT" sz="1200" dirty="0">
                <a:latin typeface="Open Sans"/>
                <a:ea typeface="Open Sans"/>
                <a:cs typeface="Open Sans"/>
                <a:sym typeface="Open Sans"/>
              </a:rPr>
              <a:t>”, teste online, aprendizagem ativa, questionário, avaliação.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88;p1">
            <a:extLst>
              <a:ext uri="{FF2B5EF4-FFF2-40B4-BE49-F238E27FC236}">
                <a16:creationId xmlns:a16="http://schemas.microsoft.com/office/drawing/2014/main" id="{350220A0-E4B4-D914-0A23-4A32B1458B7E}"/>
              </a:ext>
            </a:extLst>
          </p:cNvPr>
          <p:cNvSpPr txBox="1"/>
          <p:nvPr/>
        </p:nvSpPr>
        <p:spPr>
          <a:xfrm>
            <a:off x="1108242" y="9772169"/>
            <a:ext cx="883920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200" b="1" i="0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PALAVRAS-CHAVE</a:t>
            </a:r>
            <a:endParaRPr sz="105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F8939B-72E8-3451-9A87-377E1336087F}"/>
              </a:ext>
            </a:extLst>
          </p:cNvPr>
          <p:cNvSpPr txBox="1"/>
          <p:nvPr/>
        </p:nvSpPr>
        <p:spPr>
          <a:xfrm>
            <a:off x="1169150" y="10769600"/>
            <a:ext cx="7333405" cy="7986802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pt-PT" sz="1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Introdução</a:t>
            </a:r>
            <a:endParaRPr lang="pt-PT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âmbito do consórcio ÉPIC, no percurso + Digital, pretendeu-se realizar um projeto de transformação pedagógica numa Unidade Curricular (UC) de Finanças Empresariais da Licenciatura de Finanças do IPCA. Dado o método tradicionalmente expositivo utilizado, a realização de testes escritos e a exigência de capacitação digital dos estudantes, dada a crescente tecnologia aplicada às finanças (e.g., </a:t>
            </a:r>
            <a:r>
              <a:rPr lang="pt-PT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Fintech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), tornou-se relevante aproximar as metodologias de ensino e avaliação ao novo perfil dos estudantes. Deste modo, introduziu-se, no decorrer das aulas, mais digitalização para haver uma maior envolvência dos estudantes  - através de pequenos questionários digitais com recurso à </a:t>
            </a: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gamificação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(aplicações: </a:t>
            </a:r>
            <a:r>
              <a:rPr lang="pt-PT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kahoot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pt-PT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Socrative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- </a:t>
            </a:r>
            <a:r>
              <a:rPr lang="pt-PT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feedback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 análise de resultados da avaliação formal mais expedito (teste online) e recolha de mais elementos acerca da avaliação formal (</a:t>
            </a: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e.g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qual a questão com mais respostas erradas). Para aplicar o teste online utilizou-se o LMS (moodle institucional) com obrigatoriedade de instalação do</a:t>
            </a:r>
            <a:r>
              <a:rPr lang="pt-PT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Safe Exam Browser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endParaRPr lang="pt-PT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aferir do nível de satisfação dos estudantes acerca da introdução das aplicações </a:t>
            </a:r>
            <a:r>
              <a:rPr lang="pt-PT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Kahoot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pt-PT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Socrative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para a avaliação não formal, e do teste online, embora presencial, para a avaliação formal, aplicaram-se questionários de satisfação após os momentos de introdução da digitalização.</a:t>
            </a:r>
          </a:p>
          <a:p>
            <a:pPr algn="just"/>
            <a:endParaRPr lang="pt-PT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decorrer da transformação pedagógica, houve desafios a ultrapassar, nomeadamente: 1) Aplicar a transformação da avaliação (formal e não formal); 2) Refletir, criar e estruturar os questionários; 3) Aprender a trabalhar com as ferramentas digitais que permitiram criar os questionários; 4) Lidar com as expectativas individuais e dos estudantes; 5) Adaptação das questões a aplicar no teste online; 6) Elaborar banco de questões para aplicar no teste online; 7) Gestão da realização do teste por parte dos alunos e 8) Implementar estratégias que minimizem a fraude por parte dos alunos.</a:t>
            </a:r>
          </a:p>
          <a:p>
            <a:pPr algn="just"/>
            <a:endParaRPr lang="pt-PT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forma a monitorizar se os objetivos do projeto estão a ser alcançados, poder-se-á aplicar, periodicamente, questionários de satisfação do método utilizado para avaliar (digitalização para a avaliação formal e não formal da UC) e averiguar se se observa melhoria na compreensão da matéria (através do teste no Moodle), melhoria na metodologia de avaliação (mais elementos avaliação formativa e informativa), melhoria na capacitação digital dos estudantes e, por fim, avançar com sugestões de melhoria.</a:t>
            </a:r>
          </a:p>
          <a:p>
            <a:pPr algn="just"/>
            <a:endParaRPr lang="pt-PT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PT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PT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PT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PT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DDCF96-7F87-5255-A94F-645760105483}"/>
              </a:ext>
            </a:extLst>
          </p:cNvPr>
          <p:cNvSpPr txBox="1"/>
          <p:nvPr/>
        </p:nvSpPr>
        <p:spPr>
          <a:xfrm>
            <a:off x="1108242" y="19578487"/>
            <a:ext cx="7333405" cy="741741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pt-PT" sz="1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Metodologia</a:t>
            </a:r>
          </a:p>
          <a:p>
            <a:pPr algn="just"/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público-alvo foram os estudantes inscritos na UC de Finanças Empresariais I, 2.º ano, do ano letivo 2024/2025, curso de Licenciatura em Finanças da ESG/IPCA, que participaram nas aulas onde decorreu a aplicação da </a:t>
            </a: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gamificação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e/ou realizaram o teste online.</a:t>
            </a:r>
          </a:p>
          <a:p>
            <a:pPr algn="just"/>
            <a:endParaRPr lang="pt-PT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que diz respeito à </a:t>
            </a: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gamificação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os estudantes foram informados das aplicações que iriam ser utilizadas e em que momentos, recomendando-se previamente a sua instalação (telemóvel, tablet ou portátil e ligação à internet). Como a versão grátis do </a:t>
            </a:r>
            <a:r>
              <a:rPr lang="pt-PT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Kahoot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tem um número muito limitado de participantes, foram constituídas 9 equipas. Estas equipas mantiveram-se tanto no </a:t>
            </a:r>
            <a:r>
              <a:rPr lang="pt-PT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Kahoot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como no </a:t>
            </a:r>
            <a:r>
              <a:rPr lang="pt-PT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Socrative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por questões de comparabilidade dos resultados. Como os estudantes tinham livre acesso a livros e a material de suporte às aulas, estas atividades não tiveram impacto na classificação final dos estudantes. O objetivo principal foi motivar os estudantes a manterem-se atualizados e a melhorar a sua performance em situações de stress.</a:t>
            </a:r>
          </a:p>
          <a:p>
            <a:pPr algn="just"/>
            <a:endParaRPr lang="pt-PT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Quanto ao teste online, os estudantes também foram informados da data e da obrigatoriedade de instalarem o </a:t>
            </a:r>
            <a:r>
              <a:rPr lang="pt-PT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Safe Exam Browser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sob pena de não conseguirem realizar o teste. No sentido de dissipar qualquer dúvida sobre como funcionaria o teste online, na aula anterior ao teste foi feita uma pequena demonstração através da execução do pré-teste. </a:t>
            </a:r>
          </a:p>
          <a:p>
            <a:pPr algn="just"/>
            <a:endParaRPr lang="pt-PT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t-PT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feedback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dos estudantes foi obtido através do preenchimento dos questionários após terem utilizado as ferramentas de </a:t>
            </a: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gamificação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ou realizado o teste online: 2 para </a:t>
            </a: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gamificação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(n=20 estudantes) e 1 para teste online (n=30 estudantes).</a:t>
            </a:r>
          </a:p>
          <a:p>
            <a:pPr algn="just"/>
            <a:endParaRPr lang="pt-PT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metodologia utilizada diz respeito à construção, distribuição (</a:t>
            </a: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Qrcode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), recolha e tratamentos dos dados obtidos através dos questionários online. </a:t>
            </a:r>
          </a:p>
          <a:p>
            <a:pPr algn="just"/>
            <a:endParaRPr lang="pt-PT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 cada questão, os estudantes podem escolher de uma lista de possíveis respostas e utilizar a escala </a:t>
            </a: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Likert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de 1 a 5.</a:t>
            </a:r>
          </a:p>
          <a:p>
            <a:pPr algn="just"/>
            <a:endParaRPr lang="pt-PT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PT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PT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PT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PT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PT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5BDCE03-60A3-C73B-6F6C-5061DFB1F3F7}"/>
              </a:ext>
            </a:extLst>
          </p:cNvPr>
          <p:cNvSpPr txBox="1"/>
          <p:nvPr/>
        </p:nvSpPr>
        <p:spPr>
          <a:xfrm>
            <a:off x="8817738" y="10769600"/>
            <a:ext cx="12364870" cy="1634293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pt-PT" sz="1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Resultados</a:t>
            </a: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PT" sz="1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Avaliação não formal</a:t>
            </a: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PT" sz="1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Avaliação formal</a:t>
            </a: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6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83CBB64-D1D4-5348-551F-8D732722391F}"/>
              </a:ext>
            </a:extLst>
          </p:cNvPr>
          <p:cNvSpPr txBox="1"/>
          <p:nvPr/>
        </p:nvSpPr>
        <p:spPr>
          <a:xfrm>
            <a:off x="8817738" y="27552951"/>
            <a:ext cx="12364870" cy="1631216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PT" sz="1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Conclusão</a:t>
            </a:r>
            <a:endParaRPr lang="pt-PT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 base nos resultados obtidos, fica evidente que a digitalização tem um impacto significativo na avaliação formal e não formal, promovendo não só um maior envolvimento dos estudantes, mas também uma aprendizagem mais dinâmica e eficaz. A utilização de ferramentas digitais como o </a:t>
            </a: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Kahoot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 o </a:t>
            </a: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Socrative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revelou-se uma estratégia inovadora, capaz de tornar a avaliação mais interativa e motivadora, ao mesmo tempo que proporciona dados objetivos para a melhoria contínua do processo de ensino-aprendizagem. Estes resultados reforçam a importância da adoção de metodologias pedagógicas alinhadas com as necessidades das gerações atuais, potenciando a autonomia dos estudantes e o desenvolvimento de competências essenciais para o futuro. Assim, a integração da tecnologia na avaliação não deve ser vista apenas como uma ferramenta auxiliar, mas sim como um pilar essencial na construção de um ensino mais adaptado à era digital.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A40E481-FF47-C384-8E08-9765DD29EB9A}"/>
              </a:ext>
            </a:extLst>
          </p:cNvPr>
          <p:cNvSpPr txBox="1"/>
          <p:nvPr/>
        </p:nvSpPr>
        <p:spPr>
          <a:xfrm>
            <a:off x="1108243" y="27364861"/>
            <a:ext cx="7333404" cy="203132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pt-PT" b="1" dirty="0">
                <a:solidFill>
                  <a:srgbClr val="0000FF"/>
                </a:solidFill>
              </a:rPr>
              <a:t>Principais Referências Bibliográficas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Bullón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J. J., Hernández </a:t>
            </a: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Encinas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A., Santos </a:t>
            </a: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Sánchez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M. J., &amp; </a:t>
            </a: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Gayoso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Martínez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V. (2018). </a:t>
            </a: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Analysis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student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feedback </a:t>
            </a: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using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gamification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tools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subjects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2018 IEEE Global </a:t>
            </a: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Engineering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Education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Conference (EDUCON), 1818-1823. https://doi.org/10.1109/EDUCON.2018.8363455  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Ouahbi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I., </a:t>
            </a: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Darhmaoui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H., &amp; </a:t>
            </a: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Kaddari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F. (2021). </a:t>
            </a: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Gamification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approach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teaching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web </a:t>
            </a: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programming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courses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PHP: Use </a:t>
            </a: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Kahoot </a:t>
            </a: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application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International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Journal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Modern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Education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Computer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Science</a:t>
            </a:r>
            <a:r>
              <a:rPr lang="pt-PT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(IJMECS), 13(2), 33–39. https://doi.org/10.5815/ijmecs.2021.02.04</a:t>
            </a:r>
          </a:p>
        </p:txBody>
      </p:sp>
      <p:pic>
        <p:nvPicPr>
          <p:cNvPr id="16" name="Picture 15" descr="A computer screen with a cartoon character on it&#10;&#10;Description automatically generated">
            <a:extLst>
              <a:ext uri="{FF2B5EF4-FFF2-40B4-BE49-F238E27FC236}">
                <a16:creationId xmlns:a16="http://schemas.microsoft.com/office/drawing/2014/main" id="{F43E0D9E-83FA-BC71-3642-B2E4C3BF66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59098" y="17567259"/>
            <a:ext cx="2686108" cy="1689346"/>
          </a:xfrm>
          <a:prstGeom prst="rect">
            <a:avLst/>
          </a:prstGeom>
        </p:spPr>
      </p:pic>
      <p:pic>
        <p:nvPicPr>
          <p:cNvPr id="17" name="Picture 16" descr="A computer with colorful bars on the screen&#10;&#10;Description automatically generated">
            <a:extLst>
              <a:ext uri="{FF2B5EF4-FFF2-40B4-BE49-F238E27FC236}">
                <a16:creationId xmlns:a16="http://schemas.microsoft.com/office/drawing/2014/main" id="{9C837C34-80BA-EEDA-624B-298D5C2FFED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21297" y="17335225"/>
            <a:ext cx="2750652" cy="208232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2F8493C0-D139-A2FD-41DA-9E2CD20615E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1108186" y="18150305"/>
            <a:ext cx="1353429" cy="45724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3849B587-DFD2-DD15-6EDD-04C6308C6D2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6200000">
            <a:off x="7176945" y="18038130"/>
            <a:ext cx="2200847" cy="81083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8A2AAB47-6493-FC9D-AAF0-865379F940F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02152" y="25153472"/>
            <a:ext cx="2882534" cy="1801583"/>
          </a:xfrm>
          <a:prstGeom prst="rect">
            <a:avLst/>
          </a:prstGeom>
        </p:spPr>
      </p:pic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D6B5ED1F-8C00-6FBF-99C8-929C290813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66197"/>
              </p:ext>
            </p:extLst>
          </p:nvPr>
        </p:nvGraphicFramePr>
        <p:xfrm>
          <a:off x="8989957" y="11347584"/>
          <a:ext cx="12038065" cy="3816417"/>
        </p:xfrm>
        <a:graphic>
          <a:graphicData uri="http://schemas.openxmlformats.org/drawingml/2006/table">
            <a:tbl>
              <a:tblPr/>
              <a:tblGrid>
                <a:gridCol w="1115678">
                  <a:extLst>
                    <a:ext uri="{9D8B030D-6E8A-4147-A177-3AD203B41FA5}">
                      <a16:colId xmlns:a16="http://schemas.microsoft.com/office/drawing/2014/main" val="13132076"/>
                    </a:ext>
                  </a:extLst>
                </a:gridCol>
                <a:gridCol w="1115678">
                  <a:extLst>
                    <a:ext uri="{9D8B030D-6E8A-4147-A177-3AD203B41FA5}">
                      <a16:colId xmlns:a16="http://schemas.microsoft.com/office/drawing/2014/main" val="1655067959"/>
                    </a:ext>
                  </a:extLst>
                </a:gridCol>
                <a:gridCol w="438303">
                  <a:extLst>
                    <a:ext uri="{9D8B030D-6E8A-4147-A177-3AD203B41FA5}">
                      <a16:colId xmlns:a16="http://schemas.microsoft.com/office/drawing/2014/main" val="772134845"/>
                    </a:ext>
                  </a:extLst>
                </a:gridCol>
                <a:gridCol w="1115678">
                  <a:extLst>
                    <a:ext uri="{9D8B030D-6E8A-4147-A177-3AD203B41FA5}">
                      <a16:colId xmlns:a16="http://schemas.microsoft.com/office/drawing/2014/main" val="683224743"/>
                    </a:ext>
                  </a:extLst>
                </a:gridCol>
                <a:gridCol w="478148">
                  <a:extLst>
                    <a:ext uri="{9D8B030D-6E8A-4147-A177-3AD203B41FA5}">
                      <a16:colId xmlns:a16="http://schemas.microsoft.com/office/drawing/2014/main" val="539996746"/>
                    </a:ext>
                  </a:extLst>
                </a:gridCol>
                <a:gridCol w="44182">
                  <a:extLst>
                    <a:ext uri="{9D8B030D-6E8A-4147-A177-3AD203B41FA5}">
                      <a16:colId xmlns:a16="http://schemas.microsoft.com/office/drawing/2014/main" val="40083384"/>
                    </a:ext>
                  </a:extLst>
                </a:gridCol>
                <a:gridCol w="483557">
                  <a:extLst>
                    <a:ext uri="{9D8B030D-6E8A-4147-A177-3AD203B41FA5}">
                      <a16:colId xmlns:a16="http://schemas.microsoft.com/office/drawing/2014/main" val="3000266439"/>
                    </a:ext>
                  </a:extLst>
                </a:gridCol>
                <a:gridCol w="483122">
                  <a:extLst>
                    <a:ext uri="{9D8B030D-6E8A-4147-A177-3AD203B41FA5}">
                      <a16:colId xmlns:a16="http://schemas.microsoft.com/office/drawing/2014/main" val="4025498503"/>
                    </a:ext>
                  </a:extLst>
                </a:gridCol>
                <a:gridCol w="458484">
                  <a:extLst>
                    <a:ext uri="{9D8B030D-6E8A-4147-A177-3AD203B41FA5}">
                      <a16:colId xmlns:a16="http://schemas.microsoft.com/office/drawing/2014/main" val="3249070450"/>
                    </a:ext>
                  </a:extLst>
                </a:gridCol>
                <a:gridCol w="577041">
                  <a:extLst>
                    <a:ext uri="{9D8B030D-6E8A-4147-A177-3AD203B41FA5}">
                      <a16:colId xmlns:a16="http://schemas.microsoft.com/office/drawing/2014/main" val="1538145721"/>
                    </a:ext>
                  </a:extLst>
                </a:gridCol>
                <a:gridCol w="506670">
                  <a:extLst>
                    <a:ext uri="{9D8B030D-6E8A-4147-A177-3AD203B41FA5}">
                      <a16:colId xmlns:a16="http://schemas.microsoft.com/office/drawing/2014/main" val="692149668"/>
                    </a:ext>
                  </a:extLst>
                </a:gridCol>
                <a:gridCol w="647412">
                  <a:extLst>
                    <a:ext uri="{9D8B030D-6E8A-4147-A177-3AD203B41FA5}">
                      <a16:colId xmlns:a16="http://schemas.microsoft.com/office/drawing/2014/main" val="1667668657"/>
                    </a:ext>
                  </a:extLst>
                </a:gridCol>
                <a:gridCol w="562968">
                  <a:extLst>
                    <a:ext uri="{9D8B030D-6E8A-4147-A177-3AD203B41FA5}">
                      <a16:colId xmlns:a16="http://schemas.microsoft.com/office/drawing/2014/main" val="3334390613"/>
                    </a:ext>
                  </a:extLst>
                </a:gridCol>
                <a:gridCol w="520745">
                  <a:extLst>
                    <a:ext uri="{9D8B030D-6E8A-4147-A177-3AD203B41FA5}">
                      <a16:colId xmlns:a16="http://schemas.microsoft.com/office/drawing/2014/main" val="230987646"/>
                    </a:ext>
                  </a:extLst>
                </a:gridCol>
                <a:gridCol w="577041">
                  <a:extLst>
                    <a:ext uri="{9D8B030D-6E8A-4147-A177-3AD203B41FA5}">
                      <a16:colId xmlns:a16="http://schemas.microsoft.com/office/drawing/2014/main" val="1971884436"/>
                    </a:ext>
                  </a:extLst>
                </a:gridCol>
                <a:gridCol w="591116">
                  <a:extLst>
                    <a:ext uri="{9D8B030D-6E8A-4147-A177-3AD203B41FA5}">
                      <a16:colId xmlns:a16="http://schemas.microsoft.com/office/drawing/2014/main" val="1255161847"/>
                    </a:ext>
                  </a:extLst>
                </a:gridCol>
                <a:gridCol w="591116">
                  <a:extLst>
                    <a:ext uri="{9D8B030D-6E8A-4147-A177-3AD203B41FA5}">
                      <a16:colId xmlns:a16="http://schemas.microsoft.com/office/drawing/2014/main" val="2563972518"/>
                    </a:ext>
                  </a:extLst>
                </a:gridCol>
                <a:gridCol w="450374">
                  <a:extLst>
                    <a:ext uri="{9D8B030D-6E8A-4147-A177-3AD203B41FA5}">
                      <a16:colId xmlns:a16="http://schemas.microsoft.com/office/drawing/2014/main" val="2404747339"/>
                    </a:ext>
                  </a:extLst>
                </a:gridCol>
                <a:gridCol w="633340">
                  <a:extLst>
                    <a:ext uri="{9D8B030D-6E8A-4147-A177-3AD203B41FA5}">
                      <a16:colId xmlns:a16="http://schemas.microsoft.com/office/drawing/2014/main" val="2642042652"/>
                    </a:ext>
                  </a:extLst>
                </a:gridCol>
                <a:gridCol w="647412">
                  <a:extLst>
                    <a:ext uri="{9D8B030D-6E8A-4147-A177-3AD203B41FA5}">
                      <a16:colId xmlns:a16="http://schemas.microsoft.com/office/drawing/2014/main" val="3829986275"/>
                    </a:ext>
                  </a:extLst>
                </a:gridCol>
              </a:tblGrid>
              <a:tr h="388146"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1" marR="9391" marT="9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1" marR="9391" marT="9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1" marR="9391" marT="9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1" marR="9391" marT="9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1" marR="9391" marT="9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1" marR="9391" marT="9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Média</a:t>
                      </a:r>
                    </a:p>
                  </a:txBody>
                  <a:tcPr marL="9391" marR="9391" marT="9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DP</a:t>
                      </a:r>
                    </a:p>
                  </a:txBody>
                  <a:tcPr marL="9391" marR="9391" marT="9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MF</a:t>
                      </a:r>
                    </a:p>
                  </a:txBody>
                  <a:tcPr marL="9391" marR="9391" marT="9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PF</a:t>
                      </a:r>
                    </a:p>
                  </a:txBody>
                  <a:tcPr marL="9391" marR="9391" marT="9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</a:t>
                      </a:r>
                    </a:p>
                  </a:txBody>
                  <a:tcPr marL="9391" marR="9391" marT="9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Desf</a:t>
                      </a:r>
                    </a:p>
                  </a:txBody>
                  <a:tcPr marL="9391" marR="9391" marT="9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Mdesf</a:t>
                      </a:r>
                    </a:p>
                  </a:txBody>
                  <a:tcPr marL="9391" marR="9391" marT="9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Média</a:t>
                      </a:r>
                    </a:p>
                  </a:txBody>
                  <a:tcPr marL="9391" marR="9391" marT="9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DP</a:t>
                      </a:r>
                    </a:p>
                  </a:txBody>
                  <a:tcPr marL="9391" marR="9391" marT="9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MF</a:t>
                      </a:r>
                    </a:p>
                  </a:txBody>
                  <a:tcPr marL="9391" marR="9391" marT="9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PF</a:t>
                      </a:r>
                    </a:p>
                  </a:txBody>
                  <a:tcPr marL="9391" marR="9391" marT="9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</a:t>
                      </a:r>
                    </a:p>
                  </a:txBody>
                  <a:tcPr marL="9391" marR="9391" marT="9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Desf</a:t>
                      </a:r>
                    </a:p>
                  </a:txBody>
                  <a:tcPr marL="9391" marR="9391" marT="9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Mdesf</a:t>
                      </a:r>
                    </a:p>
                  </a:txBody>
                  <a:tcPr marL="9391" marR="9391" marT="9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6365328"/>
                  </a:ext>
                </a:extLst>
              </a:tr>
              <a:tr h="38814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Q1 - Como é que valoriza a utilização de tecnologias (tablets, telemóveis, etc.) na aula? 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0,42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78,95%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21,05%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5,00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3309507"/>
                  </a:ext>
                </a:extLst>
              </a:tr>
              <a:tr h="388146">
                <a:tc gridSpan="6"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Q2 - Como é que valoriza a utilização do Kahoot/</a:t>
                      </a:r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Socrative</a:t>
                      </a:r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como um instrumento para aumentar a sua capacidade de análise e tomada de decisão? </a:t>
                      </a:r>
                    </a:p>
                  </a:txBody>
                  <a:tcPr marL="9391" marR="9391" marT="93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0,54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84,21%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10,53%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5,26%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4,78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0,43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77,78%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22,22%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5180679"/>
                  </a:ext>
                </a:extLst>
              </a:tr>
              <a:tr h="411018">
                <a:tc gridSpan="6"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Q3 - Como é que valoriza a utilização do Kahoot/</a:t>
                      </a:r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Socrative</a:t>
                      </a:r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como um instrumento para aumentar o seu conhecimento da matéria? </a:t>
                      </a:r>
                    </a:p>
                  </a:txBody>
                  <a:tcPr marL="9391" marR="9391" marT="93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0,42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78,95%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21,05%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4,83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0,38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83,33%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16,67%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1534100"/>
                  </a:ext>
                </a:extLst>
              </a:tr>
              <a:tr h="388146">
                <a:tc gridSpan="6"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Q4 - Como é que valoriza a utilização do Kahoot/</a:t>
                      </a:r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Socrative</a:t>
                      </a:r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como um instrumento motivador para manter a matéria atualizada? </a:t>
                      </a:r>
                    </a:p>
                  </a:txBody>
                  <a:tcPr marL="9391" marR="9391" marT="93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0,23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94,74%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5,26%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4,83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0,38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83,33%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16,67%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1208949"/>
                  </a:ext>
                </a:extLst>
              </a:tr>
              <a:tr h="38814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Q5 - Como é que valoriza a utilização do Kahoot/</a:t>
                      </a:r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Socrative</a:t>
                      </a:r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como um instrumento para garantir a sua presença nas aulas? 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0,61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47,37%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47,37%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5,26%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4,67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0,69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77,78%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11,11%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11,11%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3173771"/>
                  </a:ext>
                </a:extLst>
              </a:tr>
              <a:tr h="421043">
                <a:tc gridSpan="6"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Q6 - Como é que valoriza a utilização do Kahoot/</a:t>
                      </a:r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Socrative</a:t>
                      </a:r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como um instrumento para aumentar a sua satisfação geral com a disciplina? </a:t>
                      </a:r>
                    </a:p>
                  </a:txBody>
                  <a:tcPr marL="9391" marR="9391" marT="93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0,50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89,47%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5,26%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5,26%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4,67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0,59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72,22%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22,22%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5,56%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7958308"/>
                  </a:ext>
                </a:extLst>
              </a:tr>
              <a:tr h="38814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Q7 - Como é que avalia o seu desempenho nos questionários do Kahoot/</a:t>
                      </a:r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Socrative</a:t>
                      </a:r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efetuados até agora? 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0,84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73,68%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15,79%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5,26%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5,26%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4,83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0,38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83,33%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16,67%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009022"/>
                  </a:ext>
                </a:extLst>
              </a:tr>
              <a:tr h="330819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Q8 - Como é que avalia a utilização do Kahoot/</a:t>
                      </a:r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Socrative</a:t>
                      </a:r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na aula? 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0,61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52,63%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42,11%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5,26%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4,78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0,43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77,78%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22,22%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391" marR="9391" marT="9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4497540"/>
                  </a:ext>
                </a:extLst>
              </a:tr>
              <a:tr h="200496"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1" marR="9391" marT="939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1" marR="9391" marT="939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1" marR="9391" marT="939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1" marR="9391" marT="939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1" marR="9391" marT="939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1" marR="9391" marT="939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Kahoot</a:t>
                      </a:r>
                    </a:p>
                  </a:txBody>
                  <a:tcPr marL="9391" marR="9391" marT="93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Socrative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1" marR="9391" marT="93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8943354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87D24664-FF20-AA9D-4709-E7D4C3E128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47372"/>
              </p:ext>
            </p:extLst>
          </p:nvPr>
        </p:nvGraphicFramePr>
        <p:xfrm>
          <a:off x="9001550" y="15795244"/>
          <a:ext cx="11727345" cy="9382125"/>
        </p:xfrm>
        <a:graphic>
          <a:graphicData uri="http://schemas.openxmlformats.org/drawingml/2006/table">
            <a:tbl>
              <a:tblPr/>
              <a:tblGrid>
                <a:gridCol w="6595786">
                  <a:extLst>
                    <a:ext uri="{9D8B030D-6E8A-4147-A177-3AD203B41FA5}">
                      <a16:colId xmlns:a16="http://schemas.microsoft.com/office/drawing/2014/main" val="2942678887"/>
                    </a:ext>
                  </a:extLst>
                </a:gridCol>
                <a:gridCol w="791570">
                  <a:extLst>
                    <a:ext uri="{9D8B030D-6E8A-4147-A177-3AD203B41FA5}">
                      <a16:colId xmlns:a16="http://schemas.microsoft.com/office/drawing/2014/main" val="925011350"/>
                    </a:ext>
                  </a:extLst>
                </a:gridCol>
                <a:gridCol w="741205">
                  <a:extLst>
                    <a:ext uri="{9D8B030D-6E8A-4147-A177-3AD203B41FA5}">
                      <a16:colId xmlns:a16="http://schemas.microsoft.com/office/drawing/2014/main" val="2293057415"/>
                    </a:ext>
                  </a:extLst>
                </a:gridCol>
                <a:gridCol w="705458">
                  <a:extLst>
                    <a:ext uri="{9D8B030D-6E8A-4147-A177-3AD203B41FA5}">
                      <a16:colId xmlns:a16="http://schemas.microsoft.com/office/drawing/2014/main" val="3304919371"/>
                    </a:ext>
                  </a:extLst>
                </a:gridCol>
                <a:gridCol w="791570">
                  <a:extLst>
                    <a:ext uri="{9D8B030D-6E8A-4147-A177-3AD203B41FA5}">
                      <a16:colId xmlns:a16="http://schemas.microsoft.com/office/drawing/2014/main" val="1099113105"/>
                    </a:ext>
                  </a:extLst>
                </a:gridCol>
                <a:gridCol w="723332">
                  <a:extLst>
                    <a:ext uri="{9D8B030D-6E8A-4147-A177-3AD203B41FA5}">
                      <a16:colId xmlns:a16="http://schemas.microsoft.com/office/drawing/2014/main" val="1590072384"/>
                    </a:ext>
                  </a:extLst>
                </a:gridCol>
                <a:gridCol w="655092">
                  <a:extLst>
                    <a:ext uri="{9D8B030D-6E8A-4147-A177-3AD203B41FA5}">
                      <a16:colId xmlns:a16="http://schemas.microsoft.com/office/drawing/2014/main" val="789341428"/>
                    </a:ext>
                  </a:extLst>
                </a:gridCol>
                <a:gridCol w="723332">
                  <a:extLst>
                    <a:ext uri="{9D8B030D-6E8A-4147-A177-3AD203B41FA5}">
                      <a16:colId xmlns:a16="http://schemas.microsoft.com/office/drawing/2014/main" val="67725283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Dimensão Académica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DP</a:t>
                      </a:r>
                      <a:endParaRPr lang="pt-PT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Desf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Mdesf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9810654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l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 O teste digital facilita a compreensão do conteúdo avaliado.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1,12</a:t>
                      </a:r>
                      <a:endParaRPr lang="pt-PT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0486989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l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 Considero que os resultados do teste digital são uma melhor representação do meu desempenho académico.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</a:t>
                      </a:r>
                      <a:endParaRPr lang="pt-PT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5255680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 O teste digital ajuda-me a responder às perguntas de forma mais clara e objetiva.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1,15</a:t>
                      </a:r>
                      <a:endParaRPr lang="pt-PT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0391289"/>
                  </a:ext>
                </a:extLst>
              </a:tr>
              <a:tr h="190500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20656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Dimensão Pedagógica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DP</a:t>
                      </a:r>
                      <a:endParaRPr lang="pt-PT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Desf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Mdesf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4101962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l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 As instruções do teste digital são mais fáceis de compreender do que as do teste escrito.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3,21</a:t>
                      </a:r>
                      <a:endParaRPr lang="pt-PT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17,24%</a:t>
                      </a:r>
                      <a:endParaRPr lang="pt-PT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37,93%</a:t>
                      </a:r>
                      <a:endParaRPr lang="pt-PT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0960117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 Os testes digitais são mais eficazes na aplicação de conhecimentos práticos de finanças.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3,17</a:t>
                      </a:r>
                      <a:endParaRPr lang="pt-PT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6,90%</a:t>
                      </a:r>
                      <a:endParaRPr lang="pt-PT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34,48%</a:t>
                      </a:r>
                      <a:endParaRPr lang="pt-PT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825573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 A utilização de testes digitais contribui para um processo de aprendizagem mais eficaz.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3,31</a:t>
                      </a:r>
                      <a:endParaRPr lang="pt-PT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13,79%</a:t>
                      </a:r>
                      <a:endParaRPr lang="pt-PT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44,83%</a:t>
                      </a:r>
                      <a:endParaRPr lang="pt-PT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3662150"/>
                  </a:ext>
                </a:extLst>
              </a:tr>
              <a:tr h="190500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67609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 Dimensão Social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DP</a:t>
                      </a:r>
                      <a:endParaRPr lang="pt-PT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Desf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Mdesf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0137316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 O teste digital promove uma experiência mais inclusiva para todos os estudantes.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3,28</a:t>
                      </a:r>
                      <a:endParaRPr lang="pt-PT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24,14%</a:t>
                      </a:r>
                      <a:endParaRPr lang="pt-PT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24,14%</a:t>
                      </a:r>
                      <a:endParaRPr lang="pt-PT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4351534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 A aplicação de testes digitais facilita a adaptação às práticas modernas do mercado de trabalho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3,69</a:t>
                      </a:r>
                      <a:endParaRPr lang="pt-PT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34,48%</a:t>
                      </a:r>
                      <a:endParaRPr lang="pt-PT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20,69%</a:t>
                      </a:r>
                      <a:endParaRPr lang="pt-PT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22594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 Os testes digitais são mais justos no contexto da avaliação em grupo ou em turma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3,21</a:t>
                      </a:r>
                      <a:endParaRPr lang="pt-PT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24,14%</a:t>
                      </a:r>
                      <a:endParaRPr lang="pt-PT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17,24%</a:t>
                      </a:r>
                      <a:endParaRPr lang="pt-PT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6979465"/>
                  </a:ext>
                </a:extLst>
              </a:tr>
              <a:tr h="190500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91926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 Dimensão Pessoal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DP</a:t>
                      </a:r>
                      <a:endParaRPr lang="pt-PT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Desf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Mdesf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3256391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 Sinto-me mais confiante ao realizar um teste digital em comparação com um teste escrito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3,38</a:t>
                      </a:r>
                      <a:endParaRPr lang="pt-PT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20,69%</a:t>
                      </a:r>
                      <a:endParaRPr lang="pt-PT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31,03%</a:t>
                      </a:r>
                      <a:endParaRPr lang="pt-PT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0458225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 A realização de testes digitais melhora a minha perceção de progresso individual no curso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3,38</a:t>
                      </a:r>
                      <a:endParaRPr lang="pt-PT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17,24%</a:t>
                      </a:r>
                      <a:endParaRPr lang="pt-PT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34,48%</a:t>
                      </a:r>
                      <a:endParaRPr lang="pt-PT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2178351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algn="l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 O teste digital ajuda-me a gerir melhor o tempo durante a prova.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3,41</a:t>
                      </a:r>
                      <a:endParaRPr lang="pt-PT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20,69%</a:t>
                      </a:r>
                      <a:endParaRPr lang="pt-PT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34,48%</a:t>
                      </a:r>
                      <a:endParaRPr lang="pt-PT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0487407"/>
                  </a:ext>
                </a:extLst>
              </a:tr>
              <a:tr h="180975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21372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 Dimensão Psicológica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DP</a:t>
                      </a:r>
                      <a:endParaRPr lang="pt-PT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Desf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Mdesf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5163421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 O teste digital reduz a ansiedade que sinto durante as provas.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3,41</a:t>
                      </a:r>
                      <a:endParaRPr lang="pt-PT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13,79%</a:t>
                      </a:r>
                      <a:endParaRPr lang="pt-PT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37,93%</a:t>
                      </a:r>
                      <a:endParaRPr lang="pt-PT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6767949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 A dinâmica do teste digital torna a experiência de avaliação menos intimidante.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3,45</a:t>
                      </a:r>
                      <a:endParaRPr lang="pt-PT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17,24%</a:t>
                      </a:r>
                      <a:endParaRPr lang="pt-PT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34,48%</a:t>
                      </a:r>
                      <a:endParaRPr lang="pt-PT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2824761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 O uso de testes digitais minimiza o impacto de distrações durante a prova.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3,45</a:t>
                      </a:r>
                      <a:endParaRPr lang="pt-PT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17,24%</a:t>
                      </a:r>
                      <a:endParaRPr lang="pt-PT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44,83%</a:t>
                      </a:r>
                      <a:endParaRPr lang="pt-PT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3698984"/>
                  </a:ext>
                </a:extLst>
              </a:tr>
              <a:tr h="190500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81684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 Dimensão Segurança e Ética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DP</a:t>
                      </a:r>
                      <a:endParaRPr lang="pt-PT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Desf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Mdesf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9292605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 O uso do Safe Exam Browser aumenta a minha confiança na integridade do processo de avaliação digital.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3,28</a:t>
                      </a:r>
                      <a:endParaRPr lang="pt-PT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13,79%</a:t>
                      </a:r>
                      <a:endParaRPr lang="pt-PT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44,83%</a:t>
                      </a:r>
                      <a:endParaRPr lang="pt-PT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1167078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l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 Considero que as restrições impostas pelo Safe Exam Browser ajudam a reduzir as possibilidades de fraude durante o teste digital.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3,69</a:t>
                      </a:r>
                      <a:endParaRPr lang="pt-PT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37,93%</a:t>
                      </a:r>
                      <a:endParaRPr lang="pt-PT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27,59%</a:t>
                      </a:r>
                      <a:endParaRPr lang="pt-PT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1443120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 Apesar das restrições, sinto que o Safe Exam Browser não prejudica minha experiência durante o teste digital.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3,34</a:t>
                      </a:r>
                      <a:endParaRPr lang="pt-PT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31,03%</a:t>
                      </a:r>
                      <a:endParaRPr lang="pt-PT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27,59%</a:t>
                      </a:r>
                      <a:endParaRPr lang="pt-PT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7877330"/>
                  </a:ext>
                </a:extLst>
              </a:tr>
            </a:tbl>
          </a:graphicData>
        </a:graphic>
      </p:graphicFrame>
      <p:graphicFrame>
        <p:nvGraphicFramePr>
          <p:cNvPr id="64" name="Table 63">
            <a:extLst>
              <a:ext uri="{FF2B5EF4-FFF2-40B4-BE49-F238E27FC236}">
                <a16:creationId xmlns:a16="http://schemas.microsoft.com/office/drawing/2014/main" id="{DD454960-834D-07B5-7958-9BA8AECB91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946514"/>
              </p:ext>
            </p:extLst>
          </p:nvPr>
        </p:nvGraphicFramePr>
        <p:xfrm>
          <a:off x="9001550" y="25344969"/>
          <a:ext cx="2129051" cy="1062990"/>
        </p:xfrm>
        <a:graphic>
          <a:graphicData uri="http://schemas.openxmlformats.org/drawingml/2006/table">
            <a:tbl>
              <a:tblPr/>
              <a:tblGrid>
                <a:gridCol w="638716">
                  <a:extLst>
                    <a:ext uri="{9D8B030D-6E8A-4147-A177-3AD203B41FA5}">
                      <a16:colId xmlns:a16="http://schemas.microsoft.com/office/drawing/2014/main" val="1230600141"/>
                    </a:ext>
                  </a:extLst>
                </a:gridCol>
                <a:gridCol w="1490335">
                  <a:extLst>
                    <a:ext uri="{9D8B030D-6E8A-4147-A177-3AD203B41FA5}">
                      <a16:colId xmlns:a16="http://schemas.microsoft.com/office/drawing/2014/main" val="1568397612"/>
                    </a:ext>
                  </a:extLst>
                </a:gridCol>
              </a:tblGrid>
              <a:tr h="110539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Legenda: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905854"/>
                  </a:ext>
                </a:extLst>
              </a:tr>
              <a:tr h="110539"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Muito Favorável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7535512"/>
                  </a:ext>
                </a:extLst>
              </a:tr>
              <a:tr h="110539"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Pouco Favorável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5279364"/>
                  </a:ext>
                </a:extLst>
              </a:tr>
              <a:tr h="110539"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Indiferente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1790180"/>
                  </a:ext>
                </a:extLst>
              </a:tr>
              <a:tr h="110539"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Desfavorável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4295927"/>
                  </a:ext>
                </a:extLst>
              </a:tr>
              <a:tr h="110539"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Mdesf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Muito Desfavorável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5469026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F7F2FA24-9448-09CB-96E6-F36841D894C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265552" y="25414914"/>
            <a:ext cx="3390916" cy="718488"/>
          </a:xfrm>
          <a:prstGeom prst="rect">
            <a:avLst/>
          </a:prstGeom>
        </p:spPr>
      </p:pic>
      <p:pic>
        <p:nvPicPr>
          <p:cNvPr id="21" name="Picture 20" descr="A close up of a sign&#10;&#10;Description automatically generated">
            <a:extLst>
              <a:ext uri="{FF2B5EF4-FFF2-40B4-BE49-F238E27FC236}">
                <a16:creationId xmlns:a16="http://schemas.microsoft.com/office/drawing/2014/main" id="{F7A0BA1A-D0C4-20C4-1CA0-7D84815F9B1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1264996" y="26327370"/>
            <a:ext cx="3390915" cy="668315"/>
          </a:xfrm>
          <a:prstGeom prst="rect">
            <a:avLst/>
          </a:prstGeom>
        </p:spPr>
      </p:pic>
      <p:pic>
        <p:nvPicPr>
          <p:cNvPr id="24" name="Picture 23" descr="A close up of a sign&#10;&#10;Description automatically generated">
            <a:extLst>
              <a:ext uri="{FF2B5EF4-FFF2-40B4-BE49-F238E27FC236}">
                <a16:creationId xmlns:a16="http://schemas.microsoft.com/office/drawing/2014/main" id="{3520383F-8131-42B8-E2AB-2E953DEA5FC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5032001" y="25388188"/>
            <a:ext cx="5696893" cy="151352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22dc3cf-2047-447d-b3b0-b05c1977ce48" xsi:nil="true"/>
    <lcf76f155ced4ddcb4097134ff3c332f xmlns="41a9aedc-e5df-4085-927f-2ae123699370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5F973EAC901C345AB336BDE1FB45CD4" ma:contentTypeVersion="15" ma:contentTypeDescription="Criar um novo documento." ma:contentTypeScope="" ma:versionID="0794d11b6aa023b57eb08e622d3b31bf">
  <xsd:schema xmlns:xsd="http://www.w3.org/2001/XMLSchema" xmlns:xs="http://www.w3.org/2001/XMLSchema" xmlns:p="http://schemas.microsoft.com/office/2006/metadata/properties" xmlns:ns2="41a9aedc-e5df-4085-927f-2ae123699370" xmlns:ns3="122dc3cf-2047-447d-b3b0-b05c1977ce48" targetNamespace="http://schemas.microsoft.com/office/2006/metadata/properties" ma:root="true" ma:fieldsID="a61ba0d4e8b84f762d67cc955f1aa20c" ns2:_="" ns3:_="">
    <xsd:import namespace="41a9aedc-e5df-4085-927f-2ae123699370"/>
    <xsd:import namespace="122dc3cf-2047-447d-b3b0-b05c1977ce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a9aedc-e5df-4085-927f-2ae1236993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Etiquetas de Imagem" ma:readOnly="false" ma:fieldId="{5cf76f15-5ced-4ddc-b409-7134ff3c332f}" ma:taxonomyMulti="true" ma:sspId="a8c611fa-73a5-4829-bfec-f47d5e8d07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2dc3cf-2047-447d-b3b0-b05c1977ce4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7b107193-354a-4e1f-9c7a-ca38c8c192c1}" ma:internalName="TaxCatchAll" ma:showField="CatchAllData" ma:web="122dc3cf-2047-447d-b3b0-b05c1977ce4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talhes de 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C876A66-496D-4477-BBDE-5FBEA7F10D46}">
  <ds:schemaRefs>
    <ds:schemaRef ds:uri="122dc3cf-2047-447d-b3b0-b05c1977ce48"/>
    <ds:schemaRef ds:uri="41a9aedc-e5df-4085-927f-2ae123699370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4276DAE-4FE3-4675-9D2C-AC7A9E262C94}">
  <ds:schemaRefs>
    <ds:schemaRef ds:uri="122dc3cf-2047-447d-b3b0-b05c1977ce48"/>
    <ds:schemaRef ds:uri="41a9aedc-e5df-4085-927f-2ae12369937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A4BBBA6-63F0-475E-BC5C-F2FE04B1614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2290</Words>
  <Application>Microsoft Office PowerPoint</Application>
  <PresentationFormat>Personalizados</PresentationFormat>
  <Paragraphs>447</Paragraphs>
  <Slides>1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Open Sans</vt:lpstr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JoanaMineiro</dc:creator>
  <cp:lastModifiedBy>Inovação Pedagógica | IPCA FASA</cp:lastModifiedBy>
  <cp:revision>7</cp:revision>
  <dcterms:created xsi:type="dcterms:W3CDTF">2023-06-05T08:25:30Z</dcterms:created>
  <dcterms:modified xsi:type="dcterms:W3CDTF">2025-01-30T12:25:47Z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0E2EEF1B-F768-4AAD-9DA5-070E4D3E9E11</vt:lpwstr>
  </property>
  <property fmtid="{D5CDD505-2E9C-101B-9397-08002B2CF9AE}" pid="3" name="ArticulatePath">
    <vt:lpwstr>poster_A1</vt:lpwstr>
  </property>
  <property fmtid="{D5CDD505-2E9C-101B-9397-08002B2CF9AE}" pid="4" name="ContentTypeId">
    <vt:lpwstr>0x01010015F973EAC901C345AB336BDE1FB45CD4</vt:lpwstr>
  </property>
  <property fmtid="{D5CDD505-2E9C-101B-9397-08002B2CF9AE}" pid="5" name="MediaServiceImageTags">
    <vt:lpwstr/>
  </property>
</Properties>
</file>